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42" autoAdjust="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AEA16-C65F-426F-9150-072D18B1138D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EB097-D510-4040-B5ED-BF96547F74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EB097-D510-4040-B5ED-BF96547F741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4" y="357166"/>
            <a:ext cx="3786214" cy="471478"/>
          </a:xfrm>
        </p:spPr>
        <p:txBody>
          <a:bodyPr>
            <a:normAutofit/>
          </a:bodyPr>
          <a:lstStyle/>
          <a:p>
            <a:r>
              <a:rPr lang="ru-RU" sz="1600" b="1" dirty="0" smtClean="0"/>
              <a:t>Надёжность электроснабжения</a:t>
            </a: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0070C0"/>
                </a:solidFill>
              </a:rPr>
              <a:t>Лекция 4</a:t>
            </a:r>
            <a:endParaRPr lang="ru-RU" sz="1800" b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6286520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/>
              <a:t>2020-2021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142976" y="2786058"/>
            <a:ext cx="73581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Факторы, нарушающие надежность электроснабжения потребителей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428604"/>
            <a:ext cx="8153400" cy="48575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Режимы работы электрооборудования</a:t>
            </a:r>
            <a:r>
              <a:rPr lang="ru-RU" sz="3200" dirty="0" smtClean="0">
                <a:solidFill>
                  <a:srgbClr val="3333CC"/>
                </a:solidFill>
              </a:rPr>
              <a:t/>
            </a:r>
            <a:br>
              <a:rPr lang="ru-RU" sz="3200" dirty="0" smtClean="0">
                <a:solidFill>
                  <a:srgbClr val="3333CC"/>
                </a:solidFill>
              </a:rPr>
            </a:b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14882"/>
          </a:xfrm>
        </p:spPr>
        <p:txBody>
          <a:bodyPr>
            <a:normAutofit/>
          </a:bodyPr>
          <a:lstStyle/>
          <a:p>
            <a:r>
              <a:rPr lang="ru-RU" sz="2700" dirty="0" smtClean="0"/>
              <a:t>Все электрооборудование, используемое в электрических сетях, характеризуется допустимой нагрузкой по мощности, току, напряжению. Работа элементов при предельно допустимой нагрузке сокращает срок их службы и не гарантирует надежной работы.</a:t>
            </a:r>
          </a:p>
          <a:p>
            <a:endParaRPr lang="ru-RU" sz="2700" dirty="0" smtClean="0"/>
          </a:p>
          <a:p>
            <a:endParaRPr lang="ru-RU" sz="2700" dirty="0" smtClean="0"/>
          </a:p>
          <a:p>
            <a:r>
              <a:rPr lang="ru-RU" sz="2800" dirty="0" smtClean="0"/>
              <a:t>где 	</a:t>
            </a:r>
            <a:r>
              <a:rPr lang="ru-RU" sz="2800" dirty="0" err="1" smtClean="0"/>
              <a:t>P</a:t>
            </a:r>
            <a:r>
              <a:rPr lang="ru-RU" sz="2800" baseline="-25000" dirty="0" err="1" smtClean="0"/>
              <a:t>p</a:t>
            </a:r>
            <a:r>
              <a:rPr lang="ru-RU" sz="2800" dirty="0" smtClean="0"/>
              <a:t> – фактическое значение мощности,</a:t>
            </a:r>
          </a:p>
          <a:p>
            <a:r>
              <a:rPr lang="ru-RU" sz="2800" dirty="0" err="1" smtClean="0"/>
              <a:t>P</a:t>
            </a:r>
            <a:r>
              <a:rPr lang="ru-RU" sz="2800" baseline="-25000" dirty="0" err="1" smtClean="0"/>
              <a:t>ном</a:t>
            </a:r>
            <a:r>
              <a:rPr lang="ru-RU" sz="2800" dirty="0" smtClean="0"/>
              <a:t> – номинальное значение мощности.</a:t>
            </a:r>
          </a:p>
          <a:p>
            <a:endParaRPr lang="ru-RU" sz="2700" dirty="0" smtClean="0"/>
          </a:p>
          <a:p>
            <a:endParaRPr lang="ru-RU" sz="27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1" y="4500570"/>
            <a:ext cx="2195779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28600"/>
            <a:ext cx="8715436" cy="9906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3333CC"/>
                </a:solidFill>
              </a:rPr>
              <a:t>Статистика отказов и причины выхода из строя отдельных элементов систем электроснабжения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Причины возникновения аварийных ситуаций:</a:t>
            </a:r>
          </a:p>
          <a:p>
            <a:pPr lvl="0"/>
            <a:r>
              <a:rPr lang="ru-RU" dirty="0" smtClean="0"/>
              <a:t>воздействие ветра и гололеда и последующее падение опор и обрыв проводов – 27%;</a:t>
            </a:r>
          </a:p>
          <a:p>
            <a:pPr lvl="0"/>
            <a:r>
              <a:rPr lang="ru-RU" dirty="0" smtClean="0"/>
              <a:t>грозовые перенапряжения, оказывающие влияние почти на все элементы сети – 24%;</a:t>
            </a:r>
          </a:p>
          <a:p>
            <a:pPr lvl="0"/>
            <a:r>
              <a:rPr lang="ru-RU" dirty="0" smtClean="0"/>
              <a:t>повреждение электрических сетей людьми и автотранспортом – 14%;</a:t>
            </a:r>
          </a:p>
          <a:p>
            <a:pPr lvl="0"/>
            <a:r>
              <a:rPr lang="ru-RU" dirty="0" smtClean="0"/>
              <a:t>неправильные действия персонала – 12%;</a:t>
            </a:r>
          </a:p>
          <a:p>
            <a:pPr lvl="0"/>
            <a:r>
              <a:rPr lang="ru-RU" dirty="0" smtClean="0"/>
              <a:t>дефекты изготовления и монтажа – 9%.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Надежность воздушных линий электропередачи (ВЛ</a:t>
            </a:r>
            <a:r>
              <a:rPr lang="ru-RU" sz="3200" dirty="0" smtClean="0">
                <a:solidFill>
                  <a:srgbClr val="3333CC"/>
                </a:solidFill>
              </a:rPr>
              <a:t>)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Воздушные линии электропередачи и установленное на них оборудование (</a:t>
            </a:r>
            <a:r>
              <a:rPr lang="ru-RU" dirty="0" err="1" smtClean="0"/>
              <a:t>разъеди-нители</a:t>
            </a:r>
            <a:r>
              <a:rPr lang="ru-RU" dirty="0" smtClean="0"/>
              <a:t>, разрядники, предохранители) в значительной мере определяют надежность электроснабжения. Их повреждения дают до 80 % аварий и плановых отключений потребителей.</a:t>
            </a:r>
          </a:p>
          <a:p>
            <a:pPr algn="just"/>
            <a:r>
              <a:rPr lang="ru-RU" dirty="0" smtClean="0"/>
              <a:t>Причины и количество повреждений ВЛ обусловлены случайным характером внешних нагрузок, качеством и длительностью эксплуатации элементов ВЛ, а также имеющимися на предприятии материальными и трудовыми ресурсами для проведения профилактических мероприятий.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Надежность проводов ВЛ 0,38 … 35 кВ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Провода и арматура являются наиболее повреждаемыми элементами ВЛ. Распределение обрывов проводов в течение года, что большинство из них происходит в зимние месяцы. Основной причиной обрывов является некачественный монтаж ВЛ, перетяжка проводов при монтаже и проведении эксплуатационных мероприятий, некачественная вязка. Натяжение проводов со стрелами провеса более 10 % приводит к схлестыванию проводов, особенно если линия расположена поперек направления господствующих ветров.</a:t>
            </a:r>
          </a:p>
          <a:p>
            <a:r>
              <a:rPr lang="ru-RU" dirty="0" smtClean="0"/>
              <a:t>При этом если нет автоматического повторного включения, то из-за короткого замыкания линия отключается.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Влияние различных факторов на показатели</a:t>
            </a:r>
            <a:r>
              <a:rPr lang="ru-RU" sz="3200" dirty="0" smtClean="0">
                <a:solidFill>
                  <a:srgbClr val="3333CC"/>
                </a:solidFill>
              </a:rPr>
              <a:t/>
            </a:r>
            <a:br>
              <a:rPr lang="ru-RU" sz="3200" dirty="0" smtClean="0">
                <a:solidFill>
                  <a:srgbClr val="3333CC"/>
                </a:solidFill>
              </a:rPr>
            </a:br>
            <a:r>
              <a:rPr lang="ru-RU" sz="3200" b="1" dirty="0" smtClean="0">
                <a:solidFill>
                  <a:srgbClr val="3333CC"/>
                </a:solidFill>
              </a:rPr>
              <a:t>надежности электрооборудования</a:t>
            </a:r>
            <a:r>
              <a:rPr lang="ru-RU" sz="3200" dirty="0" smtClean="0">
                <a:solidFill>
                  <a:srgbClr val="3333CC"/>
                </a:solidFill>
              </a:rPr>
              <a:t/>
            </a:r>
            <a:br>
              <a:rPr lang="ru-RU" sz="3200" dirty="0" smtClean="0">
                <a:solidFill>
                  <a:srgbClr val="3333CC"/>
                </a:solidFill>
              </a:rPr>
            </a:b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857364"/>
            <a:ext cx="8153400" cy="44958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Все причины отказов могут быть сведены в три основные группы:</a:t>
            </a:r>
          </a:p>
          <a:p>
            <a:pPr>
              <a:buNone/>
            </a:pPr>
            <a:endParaRPr lang="ru-RU" dirty="0" smtClean="0"/>
          </a:p>
          <a:p>
            <a:pPr lvl="0"/>
            <a:r>
              <a:rPr lang="ru-RU" dirty="0" smtClean="0"/>
              <a:t>ошибки при проектировании и изготовлении;</a:t>
            </a:r>
          </a:p>
          <a:p>
            <a:pPr lvl="0"/>
            <a:r>
              <a:rPr lang="ru-RU" dirty="0" smtClean="0"/>
              <a:t>ошибки эксплуатации;</a:t>
            </a:r>
          </a:p>
          <a:p>
            <a:pPr lvl="0"/>
            <a:r>
              <a:rPr lang="ru-RU" dirty="0" smtClean="0"/>
              <a:t>внешние причины, не зависящие от данного электротехнического изделия.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Прямоугольник 3"/>
          <p:cNvSpPr/>
          <p:nvPr/>
        </p:nvSpPr>
        <p:spPr>
          <a:xfrm>
            <a:off x="428596" y="1214422"/>
            <a:ext cx="8572560" cy="35719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153400" cy="70007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Типовые дефекты</a:t>
            </a:r>
            <a:r>
              <a:rPr lang="en-US" sz="3200" b="1" dirty="0" smtClean="0">
                <a:solidFill>
                  <a:srgbClr val="3333CC"/>
                </a:solidFill>
              </a:rPr>
              <a:t> </a:t>
            </a:r>
            <a:r>
              <a:rPr lang="ru-RU" sz="3200" b="1" dirty="0" smtClean="0">
                <a:solidFill>
                  <a:srgbClr val="3333CC"/>
                </a:solidFill>
              </a:rPr>
              <a:t>проектирования</a:t>
            </a:r>
            <a:br>
              <a:rPr lang="ru-RU" sz="3200" b="1" dirty="0" smtClean="0">
                <a:solidFill>
                  <a:srgbClr val="3333CC"/>
                </a:solidFill>
              </a:rPr>
            </a:br>
            <a:endParaRPr lang="ru-RU" sz="3200" b="1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000108"/>
            <a:ext cx="8643998" cy="449580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2600" dirty="0" smtClean="0"/>
              <a:t>недостаточная защита узлов и механизмов от внешних воздействий;</a:t>
            </a:r>
          </a:p>
          <a:p>
            <a:pPr lvl="0">
              <a:spcBef>
                <a:spcPts val="0"/>
              </a:spcBef>
            </a:pPr>
            <a:r>
              <a:rPr lang="ru-RU" sz="2600" dirty="0" smtClean="0"/>
              <a:t>неправильный выбор режимов работы электрооборудования;</a:t>
            </a:r>
          </a:p>
          <a:p>
            <a:pPr lvl="0">
              <a:spcBef>
                <a:spcPts val="0"/>
              </a:spcBef>
            </a:pPr>
            <a:r>
              <a:rPr lang="ru-RU" sz="2600" dirty="0" smtClean="0"/>
              <a:t>ошибки в учете распределения токов и напряжений в узлах нагрузки;</a:t>
            </a:r>
          </a:p>
          <a:p>
            <a:pPr lvl="0">
              <a:spcBef>
                <a:spcPts val="0"/>
              </a:spcBef>
            </a:pPr>
            <a:r>
              <a:rPr lang="ru-RU" sz="2600" dirty="0" smtClean="0"/>
              <a:t>неправильный расчет несущей способности конструкций;</a:t>
            </a:r>
          </a:p>
          <a:p>
            <a:pPr lvl="0">
              <a:spcBef>
                <a:spcPts val="0"/>
              </a:spcBef>
            </a:pPr>
            <a:r>
              <a:rPr lang="ru-RU" sz="2600" dirty="0" smtClean="0"/>
              <a:t>неправильный выбор материалов;</a:t>
            </a:r>
          </a:p>
          <a:p>
            <a:pPr lvl="0">
              <a:spcBef>
                <a:spcPts val="0"/>
              </a:spcBef>
            </a:pPr>
            <a:r>
              <a:rPr lang="ru-RU" sz="2600" dirty="0" smtClean="0"/>
              <a:t>ошибки в моделировании и учете эксплуатационных нагрузок;</a:t>
            </a:r>
          </a:p>
          <a:p>
            <a:pPr lvl="0">
              <a:spcBef>
                <a:spcPts val="0"/>
              </a:spcBef>
            </a:pPr>
            <a:r>
              <a:rPr lang="ru-RU" sz="2600" dirty="0" smtClean="0"/>
              <a:t>дефекты из-за неправильного состава материалов, дефекты при сварке, обработке поверхностей, сборке.</a:t>
            </a:r>
          </a:p>
          <a:p>
            <a:pPr>
              <a:spcBef>
                <a:spcPts val="0"/>
              </a:spcBef>
            </a:pPr>
            <a:endParaRPr lang="ru-RU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Основные недостатки эксплуатации</a:t>
            </a:r>
            <a:endParaRPr lang="ru-RU" sz="3200" b="1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4351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нарушение условий применения электрооборудования;</a:t>
            </a:r>
          </a:p>
          <a:p>
            <a:pPr lvl="0"/>
            <a:r>
              <a:rPr lang="ru-RU" dirty="0" smtClean="0"/>
              <a:t>отсутствие четкой стратегии проведения мероприятий по поддержанию работоспособного состояния электрооборудования;</a:t>
            </a:r>
          </a:p>
          <a:p>
            <a:pPr lvl="0"/>
            <a:r>
              <a:rPr lang="ru-RU" dirty="0" smtClean="0"/>
              <a:t>несвоевременное  и  некачественное  проведение  эксплуатационно-технических мероприятий по обслуживанию электрооборудования;</a:t>
            </a:r>
          </a:p>
          <a:p>
            <a:pPr lvl="0"/>
            <a:r>
              <a:rPr lang="ru-RU" dirty="0" smtClean="0"/>
              <a:t>неправильные действия или бездействие электротехнического персонала в аварийных ситуациях;</a:t>
            </a:r>
          </a:p>
          <a:p>
            <a:pPr lvl="0"/>
            <a:r>
              <a:rPr lang="ru-RU" dirty="0" smtClean="0"/>
              <a:t>низкая квалификация обслуживающего персонала;</a:t>
            </a:r>
          </a:p>
          <a:p>
            <a:pPr lvl="0"/>
            <a:r>
              <a:rPr lang="ru-RU" dirty="0" smtClean="0"/>
              <a:t>недостаточное обеспечение ЗИП;</a:t>
            </a:r>
          </a:p>
          <a:p>
            <a:pPr lvl="0"/>
            <a:r>
              <a:rPr lang="ru-RU" dirty="0" smtClean="0"/>
              <a:t>несоблюдение правил технической эксплуатации электрооборудования.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ЗИП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ЗИП — обозначение, принятое в технических системах для указания на запасные части, инструменты, принадлежности (по ГОСТ 2.601). </a:t>
            </a:r>
          </a:p>
          <a:p>
            <a:r>
              <a:rPr lang="ru-RU" dirty="0" smtClean="0"/>
              <a:t>Также имеет расшифровку: Запасные изделия прилагаемые.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Прямоугольник 3"/>
          <p:cNvSpPr/>
          <p:nvPr/>
        </p:nvSpPr>
        <p:spPr>
          <a:xfrm>
            <a:off x="428596" y="1214422"/>
            <a:ext cx="8572560" cy="35719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14348" y="714356"/>
            <a:ext cx="8153400" cy="5257800"/>
          </a:xfrm>
        </p:spPr>
        <p:txBody>
          <a:bodyPr>
            <a:noAutofit/>
          </a:bodyPr>
          <a:lstStyle/>
          <a:p>
            <a:r>
              <a:rPr lang="ru-RU" sz="2300" b="1" i="1" dirty="0" smtClean="0">
                <a:solidFill>
                  <a:srgbClr val="3333CC"/>
                </a:solidFill>
              </a:rPr>
              <a:t>Внешние воздействия </a:t>
            </a:r>
            <a:r>
              <a:rPr lang="ru-RU" sz="2300" dirty="0" smtClean="0"/>
              <a:t>связаны с влиянием на электрооборудование температуры, влажности, механических нагрузок.</a:t>
            </a:r>
          </a:p>
          <a:p>
            <a:r>
              <a:rPr lang="ru-RU" sz="2300" b="1" i="1" dirty="0" smtClean="0"/>
              <a:t>Повышение температуры </a:t>
            </a:r>
            <a:r>
              <a:rPr lang="ru-RU" sz="2300" dirty="0" smtClean="0"/>
              <a:t>способствует распаду органических материалов, ухудшению изоляционных свойств различного рода заливок, обмоток, ухудшению механических свойств полимеров, что приводит к деформации деталей и выходу их из строя. Периодические смены низких и высоких температур особенно быстро приводят к разрушению обмоток трансформаторов, двигателей и другого электрооборудования.</a:t>
            </a:r>
          </a:p>
          <a:p>
            <a:r>
              <a:rPr lang="ru-RU" sz="2300" b="1" i="1" dirty="0" smtClean="0"/>
              <a:t>При отрицательных температурах </a:t>
            </a:r>
            <a:r>
              <a:rPr lang="ru-RU" sz="2300" dirty="0" smtClean="0"/>
              <a:t>пластмассы теряют прочность, резиновые изделия становятся хрупкими, металлические изделия делаются ломкими. В образовавшиеся трещины изоляции попадает влага, снижая электрическую прочность изоляции.</a:t>
            </a:r>
            <a:endParaRPr lang="ru-RU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700070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Повышенная влажность 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785926"/>
            <a:ext cx="8153400" cy="449580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Один из факторов, оказывающий наибольшее отрицательное влияние на электротехнические изделия. </a:t>
            </a:r>
          </a:p>
          <a:p>
            <a:r>
              <a:rPr lang="ru-RU" dirty="0" smtClean="0"/>
              <a:t>Влажность характеризуется относительно влажностью, представляющей собой измеряемое в процентах отношение фактически содержащихся в воздухе водяных паров к максимально возможному их содержанию к их данной температуре. </a:t>
            </a:r>
          </a:p>
          <a:p>
            <a:r>
              <a:rPr lang="ru-RU" dirty="0" smtClean="0"/>
              <a:t>Нормальной считается относительная влажность 60…65%. При влажности 80 % воздух считается сырым.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Прямоугольник 3"/>
          <p:cNvSpPr/>
          <p:nvPr/>
        </p:nvSpPr>
        <p:spPr>
          <a:xfrm>
            <a:off x="428596" y="1214422"/>
            <a:ext cx="8572560" cy="35719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414318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 smtClean="0">
                <a:solidFill>
                  <a:srgbClr val="3333CC"/>
                </a:solidFill>
              </a:rPr>
              <a:t>Механические нагрузки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142984"/>
            <a:ext cx="8153400" cy="5572164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Механические перегрузки в проводах и других элементах линий электропередачи возникают в результате смещения опор. </a:t>
            </a:r>
          </a:p>
          <a:p>
            <a:r>
              <a:rPr lang="ru-RU" dirty="0" smtClean="0"/>
              <a:t>Для электрических машин, используемых в системах электроснабжения, характерно появление вибраций при нарушении </a:t>
            </a:r>
            <a:r>
              <a:rPr lang="ru-RU" dirty="0" err="1" smtClean="0"/>
              <a:t>соосности</a:t>
            </a:r>
            <a:r>
              <a:rPr lang="ru-RU" dirty="0" smtClean="0"/>
              <a:t> электрической машины и исполнительного механизма. </a:t>
            </a:r>
          </a:p>
          <a:p>
            <a:r>
              <a:rPr lang="ru-RU" dirty="0" smtClean="0"/>
              <a:t>Характеристиками вибраций являются их продолжительность, диапазон частот и значение относительного ускорения (по отношению к ускорению свободного падения). Практика показывает, что наиболее опасными являются вибрации с частотой 100 …150 Гц и 175 … 500 Гц. </a:t>
            </a:r>
          </a:p>
          <a:p>
            <a:r>
              <a:rPr lang="ru-RU" dirty="0" smtClean="0"/>
              <a:t>Величина вибрации проверяется специальным прибором виброметром при вводе электрической машины в эксплуатацию, а также в процессе эксплуатации при осмотрах, текущих и капитальных ремонтах.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Значительное влияние на надежность электрооборудования в процессе его эксплуатации оказывают </a:t>
            </a:r>
            <a:r>
              <a:rPr lang="ru-RU" b="1" i="1" dirty="0" smtClean="0">
                <a:solidFill>
                  <a:srgbClr val="3333CC"/>
                </a:solidFill>
              </a:rPr>
              <a:t>факторы субъективного характера</a:t>
            </a:r>
            <a:r>
              <a:rPr lang="ru-RU" dirty="0" smtClean="0"/>
              <a:t>, связанные с деятельностью обслуживающего персонала. Основными из них являются: квалификация обслуживающего персонала, соблюдение им правил технической эксплуатации, объем и качество проводимых эксплуатационных мероприятий.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480</TotalTime>
  <Words>754</Words>
  <Application>Microsoft Office PowerPoint</Application>
  <PresentationFormat>Экран (4:3)</PresentationFormat>
  <Paragraphs>63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Обычная</vt:lpstr>
      <vt:lpstr>Надёжность электроснабжения</vt:lpstr>
      <vt:lpstr>Влияние различных факторов на показатели надежности электрооборудования </vt:lpstr>
      <vt:lpstr>Типовые дефекты проектирования </vt:lpstr>
      <vt:lpstr>Основные недостатки эксплуатации</vt:lpstr>
      <vt:lpstr>ЗИП</vt:lpstr>
      <vt:lpstr>Слайд 6</vt:lpstr>
      <vt:lpstr>Повышенная влажность </vt:lpstr>
      <vt:lpstr>Механические нагрузки</vt:lpstr>
      <vt:lpstr>Слайд 9</vt:lpstr>
      <vt:lpstr>Режимы работы электрооборудования </vt:lpstr>
      <vt:lpstr>Статистика отказов и причины выхода из строя отдельных элементов систем электроснабжения</vt:lpstr>
      <vt:lpstr>Надежность воздушных линий электропередачи (ВЛ)</vt:lpstr>
      <vt:lpstr>Надежность проводов ВЛ 0,38 … 35 кВ</vt:lpstr>
    </vt:vector>
  </TitlesOfParts>
  <Company>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Надежность электроэнергетических систем</dc:title>
  <dc:creator>user1</dc:creator>
  <cp:lastModifiedBy>sh</cp:lastModifiedBy>
  <cp:revision>132</cp:revision>
  <dcterms:created xsi:type="dcterms:W3CDTF">2018-01-15T13:28:29Z</dcterms:created>
  <dcterms:modified xsi:type="dcterms:W3CDTF">2021-03-04T03:07:15Z</dcterms:modified>
</cp:coreProperties>
</file>